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B68D-B9E1-4D57-A1EF-FCA9C6900B2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5A281-8E44-4459-9EC3-F35A4932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13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713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271DB8-5362-498F-9E7C-C4B0AAD9947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7139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7139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76FB0C-6BA0-43A5-974B-6FBB4BC918A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7446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0BAC01-6E40-4456-895A-BDA924FC84B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7446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7446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C0EEAB-4E7A-4E05-8E0F-C9613CA4772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5744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3B10628-6D54-4A3F-A14F-A4AD27F4C38E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5744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44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7549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E4D0BB-7013-440E-A51F-DECEDC183F2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7549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7549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E339CC-9A41-4897-BB21-72CE0A5B233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5754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E42A68D-F0B7-4B38-842D-E3927EC7BB58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5754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7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6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B60AE3C8-F7CE-445B-98B4-15322F56A53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5B7292E2-2A42-424B-97A4-3B8DB2BC7405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Income - Business</a:t>
            </a:r>
          </a:p>
        </p:txBody>
      </p:sp>
      <p:sp>
        <p:nvSpPr>
          <p:cNvPr id="147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1040, Line 12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4012, Tab 2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47460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4491-09 Income - Business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14746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4746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F7073C-49E9-45A5-BE27-9986D80D746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147463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3083" name="~PP316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8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08055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36550"/>
            <a:ext cx="8001000" cy="11350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BUSINESS INCOME</a:t>
            </a:r>
            <a:br>
              <a:rPr lang="en-US" smtClean="0"/>
            </a:br>
            <a:r>
              <a:rPr lang="en-US" smtClean="0"/>
              <a:t>SELF-EMPLOYED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8153400" cy="4267200"/>
          </a:xfrm>
        </p:spPr>
        <p:txBody>
          <a:bodyPr/>
          <a:lstStyle/>
          <a:p>
            <a:pPr eaLnBrk="1" hangingPunct="1"/>
            <a:r>
              <a:rPr lang="en-US" smtClean="0"/>
              <a:t>In business for self as a sole proprietor or independent contractor</a:t>
            </a:r>
          </a:p>
          <a:p>
            <a:pPr eaLnBrk="1" hangingPunct="1"/>
            <a:r>
              <a:rPr lang="en-US" smtClean="0"/>
              <a:t>Trade or business carried on with expectation of making a profit</a:t>
            </a:r>
          </a:p>
          <a:p>
            <a:pPr eaLnBrk="1" hangingPunct="1"/>
            <a:r>
              <a:rPr lang="en-US" smtClean="0"/>
              <a:t>A self-employed person performs a service and controls at least one the following: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Who, What, Where, When and How</a:t>
            </a:r>
          </a:p>
        </p:txBody>
      </p:sp>
      <p:sp>
        <p:nvSpPr>
          <p:cNvPr id="148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48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198A94C-DC18-4141-A4DA-6969C8AF9ED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148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4104" name="~PP316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8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11748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Business:  Continuous and regular activity with income as primary purpose.</a:t>
            </a:r>
          </a:p>
          <a:p>
            <a:pPr eaLnBrk="1" hangingPunct="1">
              <a:defRPr/>
            </a:pPr>
            <a:r>
              <a:rPr lang="en-US" dirty="0" smtClean="0"/>
              <a:t>Employee:  Employer controls when, where, and how the employee works.</a:t>
            </a:r>
          </a:p>
          <a:p>
            <a:pPr eaLnBrk="1" hangingPunct="1">
              <a:defRPr/>
            </a:pPr>
            <a:r>
              <a:rPr lang="en-US" dirty="0" smtClean="0"/>
              <a:t>Independent Contractor:  Performs services for others.</a:t>
            </a:r>
          </a:p>
          <a:p>
            <a:pPr lvl="1" eaLnBrk="1" hangingPunct="1">
              <a:defRPr/>
            </a:pPr>
            <a:r>
              <a:rPr lang="en-US" dirty="0" smtClean="0"/>
              <a:t>Self-Employed for Tax Purposes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Note: Household employees (baby sitters, cleaning help, home health aides etc) income is taxable to employee – Out Of Scope To Payer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9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49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319170-D11E-4BFB-A12A-0CD48E1B866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149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5128" name="~PP316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50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564857"/>
      </p:ext>
    </p:extLst>
  </p:cSld>
  <p:clrMapOvr>
    <a:masterClrMapping/>
  </p:clrMapOvr>
  <p:transition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SCHEDULE C/C-EZ</a:t>
            </a:r>
            <a:endParaRPr lang="en-US" sz="2200" smtClean="0">
              <a:solidFill>
                <a:srgbClr val="000099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 C/C-EZ:  </a:t>
            </a:r>
            <a:r>
              <a:rPr lang="en-US" smtClean="0">
                <a:solidFill>
                  <a:srgbClr val="FF3300"/>
                </a:solidFill>
              </a:rPr>
              <a:t>NEW RULES APPLY</a:t>
            </a:r>
          </a:p>
          <a:p>
            <a:pPr lvl="1" eaLnBrk="1" hangingPunct="1"/>
            <a:r>
              <a:rPr lang="en-US" smtClean="0"/>
              <a:t>We recommend using Sch C in all cases</a:t>
            </a:r>
          </a:p>
          <a:p>
            <a:pPr eaLnBrk="1" hangingPunct="1"/>
            <a:r>
              <a:rPr lang="en-US" smtClean="0"/>
              <a:t>Expenses must be $10,000 or less</a:t>
            </a:r>
          </a:p>
          <a:p>
            <a:pPr eaLnBrk="1" hangingPunct="1"/>
            <a:r>
              <a:rPr lang="en-US" smtClean="0"/>
              <a:t>All other limitations follow C-EZ guidelines</a:t>
            </a:r>
          </a:p>
          <a:p>
            <a:pPr eaLnBrk="1" hangingPunct="1"/>
            <a:r>
              <a:rPr lang="en-US" smtClean="0"/>
              <a:t>F1 (TaxWise Help) for deductible expenses and 1040 Instructions for Business Codes </a:t>
            </a:r>
          </a:p>
          <a:p>
            <a:pPr eaLnBrk="1" hangingPunct="1"/>
            <a:r>
              <a:rPr lang="en-US" smtClean="0"/>
              <a:t>On Schedule C, the mileage amount (entered in Part IV) carries to the expenses</a:t>
            </a:r>
          </a:p>
        </p:txBody>
      </p:sp>
      <p:sp>
        <p:nvSpPr>
          <p:cNvPr id="150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50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AEB3CD-2468-4D89-88FE-5AF738BBDF8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150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6152" name="~PP816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9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148"/>
      </p:ext>
    </p:extLst>
  </p:cSld>
  <p:clrMapOvr>
    <a:masterClrMapping/>
  </p:clrMapOvr>
  <p:transition advTm="10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Business expenses of $10,000 or less</a:t>
            </a:r>
          </a:p>
          <a:p>
            <a:pPr eaLnBrk="1" hangingPunct="1">
              <a:defRPr/>
            </a:pPr>
            <a:r>
              <a:rPr lang="en-US" dirty="0" smtClean="0"/>
              <a:t>Cash method of accounting</a:t>
            </a:r>
          </a:p>
          <a:p>
            <a:pPr eaLnBrk="1" hangingPunct="1">
              <a:defRPr/>
            </a:pPr>
            <a:r>
              <a:rPr lang="en-US" dirty="0" smtClean="0"/>
              <a:t>No inventory</a:t>
            </a:r>
          </a:p>
          <a:p>
            <a:pPr eaLnBrk="1" hangingPunct="1">
              <a:defRPr/>
            </a:pPr>
            <a:r>
              <a:rPr lang="en-US" dirty="0" smtClean="0"/>
              <a:t>No net loss from business</a:t>
            </a:r>
          </a:p>
          <a:p>
            <a:pPr eaLnBrk="1" hangingPunct="1">
              <a:defRPr/>
            </a:pPr>
            <a:r>
              <a:rPr lang="en-US" dirty="0" smtClean="0"/>
              <a:t>Only sole proprietor, no employees</a:t>
            </a:r>
          </a:p>
          <a:p>
            <a:pPr eaLnBrk="1" hangingPunct="1">
              <a:defRPr/>
            </a:pPr>
            <a:r>
              <a:rPr lang="en-US" dirty="0" smtClean="0"/>
              <a:t>No Depreciation/Amortization</a:t>
            </a:r>
          </a:p>
          <a:p>
            <a:pPr eaLnBrk="1" hangingPunct="1">
              <a:defRPr/>
            </a:pPr>
            <a:r>
              <a:rPr lang="en-US" dirty="0" smtClean="0"/>
              <a:t>No deduction for business use of home</a:t>
            </a:r>
          </a:p>
          <a:p>
            <a:pPr eaLnBrk="1" hangingPunct="1">
              <a:defRPr/>
            </a:pPr>
            <a:r>
              <a:rPr lang="en-US" dirty="0" smtClean="0"/>
              <a:t>No prior year </a:t>
            </a:r>
            <a:r>
              <a:rPr lang="en-US" dirty="0" err="1" smtClean="0"/>
              <a:t>unallowed</a:t>
            </a:r>
            <a:r>
              <a:rPr lang="en-US" dirty="0" smtClean="0"/>
              <a:t> passive activity loss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51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51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C803C6-A05E-4C21-905A-06130404193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151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7176" name="~PP916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93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33380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 C Information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“Business Code” Source</a:t>
            </a:r>
          </a:p>
          <a:p>
            <a:pPr lvl="1" eaLnBrk="1" hangingPunct="1"/>
            <a:r>
              <a:rPr lang="en-US" smtClean="0"/>
              <a:t>Lookup table available in Tax Wise Help</a:t>
            </a:r>
          </a:p>
          <a:p>
            <a:pPr lvl="1" eaLnBrk="1" hangingPunct="1"/>
            <a:r>
              <a:rPr lang="en-US" smtClean="0"/>
              <a:t>			or</a:t>
            </a:r>
          </a:p>
          <a:p>
            <a:pPr lvl="1" eaLnBrk="1" hangingPunct="1"/>
            <a:r>
              <a:rPr lang="en-US" smtClean="0"/>
              <a:t>Refer to 1040 Instruction Booklet</a:t>
            </a:r>
          </a:p>
          <a:p>
            <a:pPr eaLnBrk="1" hangingPunct="1"/>
            <a:r>
              <a:rPr lang="en-US" smtClean="0"/>
              <a:t>Employer ID Number (EIN)</a:t>
            </a:r>
          </a:p>
          <a:p>
            <a:pPr lvl="1" eaLnBrk="1" hangingPunct="1"/>
            <a:r>
              <a:rPr lang="en-US" smtClean="0"/>
              <a:t>If TP does not have an EIN, leave space blank. Do not enter SSN</a:t>
            </a:r>
          </a:p>
          <a:p>
            <a:pPr eaLnBrk="1" hangingPunct="1"/>
            <a:r>
              <a:rPr lang="en-US" smtClean="0"/>
              <a:t>If TP has 1099-Misc, use TaxWise Link from C, Line 1 Gross Receipts, to enter 1099 data</a:t>
            </a:r>
          </a:p>
        </p:txBody>
      </p:sp>
      <p:sp>
        <p:nvSpPr>
          <p:cNvPr id="152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52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585B3BF-EF60-4BEA-90DE-2245DB8C3AF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15258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1681.WAV">
            <a:hlinkClick r:id="" action="ppaction://media"/>
          </p:cNvPr>
          <p:cNvPicPr>
            <a:picLocks noRot="1" noChangeAspect="1"/>
          </p:cNvPicPr>
          <p:nvPr>
            <a:wavAudioFile r:embed="rId1" name="~PP20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03817"/>
      </p:ext>
    </p:extLst>
  </p:cSld>
  <p:clrMapOvr>
    <a:masterClrMapping/>
  </p:clrMapOvr>
  <p:transition advTm="73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Allowable Business Expenses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724400"/>
          </a:xfrm>
        </p:spPr>
        <p:txBody>
          <a:bodyPr/>
          <a:lstStyle/>
          <a:p>
            <a:pPr eaLnBrk="1" hangingPunct="1"/>
            <a:r>
              <a:rPr lang="en-US" smtClean="0"/>
              <a:t>Advertising</a:t>
            </a:r>
          </a:p>
          <a:p>
            <a:pPr eaLnBrk="1" hangingPunct="1"/>
            <a:r>
              <a:rPr lang="en-US" smtClean="0"/>
              <a:t>Vehicle expenses</a:t>
            </a:r>
          </a:p>
          <a:p>
            <a:pPr lvl="1" eaLnBrk="1" hangingPunct="1"/>
            <a:r>
              <a:rPr lang="en-US" smtClean="0"/>
              <a:t>Mileage or actual expenses – see below</a:t>
            </a:r>
          </a:p>
          <a:p>
            <a:pPr eaLnBrk="1" hangingPunct="1"/>
            <a:r>
              <a:rPr lang="en-US" smtClean="0"/>
              <a:t>Commissions</a:t>
            </a:r>
          </a:p>
          <a:p>
            <a:pPr eaLnBrk="1" hangingPunct="1"/>
            <a:r>
              <a:rPr lang="en-US" smtClean="0"/>
              <a:t>Insurance</a:t>
            </a:r>
          </a:p>
          <a:p>
            <a:pPr eaLnBrk="1" hangingPunct="1"/>
            <a:r>
              <a:rPr lang="en-US" smtClean="0"/>
              <a:t>Interest</a:t>
            </a:r>
          </a:p>
          <a:p>
            <a:pPr eaLnBrk="1" hangingPunct="1"/>
            <a:r>
              <a:rPr lang="en-US" smtClean="0"/>
              <a:t>Office &amp; rent expense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Repairs and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Supplies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Taxes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Travel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Utilities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50% of business meals/entertainment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Professional fees</a:t>
            </a:r>
          </a:p>
        </p:txBody>
      </p:sp>
      <p:sp>
        <p:nvSpPr>
          <p:cNvPr id="15360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536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675E3E-D815-436D-8978-570F165A185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153607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226" name="~PP716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9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84644"/>
      </p:ext>
    </p:extLst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SELF-EMPLOYMENT TAXES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Computed on Schedule SE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15.3% (reduced to 13.3% for 2011) of net self-employment income for Social Security and Medicare taxes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Taxpayer claims adjustment for half of self-employment tax (1/2 of 15.3%) on </a:t>
            </a:r>
            <a:r>
              <a:rPr lang="en-US" smtClean="0">
                <a:solidFill>
                  <a:srgbClr val="0000FF"/>
                </a:solidFill>
              </a:rPr>
              <a:t>1040 Line 27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TaxWise computes all automatically</a:t>
            </a:r>
          </a:p>
        </p:txBody>
      </p:sp>
      <p:sp>
        <p:nvSpPr>
          <p:cNvPr id="154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54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711D96-641A-4EA9-A06E-0C2235ED4D9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154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31697.WAV">
            <a:hlinkClick r:id="" action="ppaction://media"/>
          </p:cNvPr>
          <p:cNvPicPr>
            <a:picLocks noRot="1" noChangeAspect="1"/>
          </p:cNvPicPr>
          <p:nvPr>
            <a:wavAudioFile r:embed="rId1" name="~PP354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06017"/>
      </p:ext>
    </p:extLst>
  </p:cSld>
  <p:clrMapOvr>
    <a:masterClrMapping/>
  </p:clrMapOvr>
  <p:transition advTm="68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 C/C-EZ QUIZ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Which set of expenses qualifies for C/C-EZ under AARP Tax-Aide rules?</a:t>
            </a:r>
          </a:p>
          <a:p>
            <a:pPr eaLnBrk="1" hangingPunct="1">
              <a:defRPr/>
            </a:pPr>
            <a:r>
              <a:rPr lang="en-US" dirty="0" smtClean="0"/>
              <a:t>Mileage, advertising, home office deduction and utilities.</a:t>
            </a:r>
          </a:p>
          <a:p>
            <a:pPr eaLnBrk="1" hangingPunct="1">
              <a:defRPr/>
            </a:pPr>
            <a:r>
              <a:rPr lang="en-US" dirty="0" smtClean="0"/>
              <a:t>Mileage, advertising, insurance and utilities.  </a:t>
            </a:r>
          </a:p>
          <a:p>
            <a:pPr eaLnBrk="1" hangingPunct="1">
              <a:defRPr/>
            </a:pPr>
            <a:r>
              <a:rPr lang="en-US" dirty="0" smtClean="0"/>
              <a:t>Mileage, insurance, depreciation, and supplies.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2</a:t>
            </a:r>
          </a:p>
        </p:txBody>
      </p:sp>
      <p:sp>
        <p:nvSpPr>
          <p:cNvPr id="1556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55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17A106-0E54-4F88-875D-C790AE5013B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155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272" name="~PP316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5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53345"/>
      </p:ext>
    </p:ext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476</Words>
  <Application>Microsoft Office PowerPoint</Application>
  <PresentationFormat>On-screen Show (4:3)</PresentationFormat>
  <Paragraphs>108</Paragraphs>
  <Slides>9</Slides>
  <Notes>7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NJ Template 06</vt:lpstr>
      <vt:lpstr>Income - Business</vt:lpstr>
      <vt:lpstr>BUSINESS INCOME SELF-EMPLOYED</vt:lpstr>
      <vt:lpstr>DEFINITIONS</vt:lpstr>
      <vt:lpstr>SCHEDULE C/C-EZ</vt:lpstr>
      <vt:lpstr>LIMITATIONS</vt:lpstr>
      <vt:lpstr>Schedule C Information</vt:lpstr>
      <vt:lpstr>Allowable Business Expenses</vt:lpstr>
      <vt:lpstr>SELF-EMPLOYMENT TAXES</vt:lpstr>
      <vt:lpstr>Schedule C/C-EZ QUIZ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- Business</dc:title>
  <dc:creator>HershAl</dc:creator>
  <cp:lastModifiedBy>HershAl</cp:lastModifiedBy>
  <cp:revision>2</cp:revision>
  <dcterms:created xsi:type="dcterms:W3CDTF">2012-01-07T00:34:19Z</dcterms:created>
  <dcterms:modified xsi:type="dcterms:W3CDTF">2012-01-07T00:34:20Z</dcterms:modified>
</cp:coreProperties>
</file>